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43919775" cy="32759650"/>
  <p:notesSz cx="6858000" cy="9144000"/>
  <p:defaultTextStyle>
    <a:defPPr>
      <a:defRPr lang="en-NZ"/>
    </a:defPPr>
    <a:lvl1pPr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79694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59388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439083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918777" algn="l" rtl="0" eaLnBrk="0" fontAlgn="base" hangingPunct="0">
      <a:spcBef>
        <a:spcPct val="0"/>
      </a:spcBef>
      <a:spcAft>
        <a:spcPct val="0"/>
      </a:spcAft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398471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878165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357860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837554" algn="l" defTabSz="959388" rtl="0" eaLnBrk="1" latinLnBrk="0" hangingPunct="1">
      <a:defRPr sz="2518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839" userDrawn="1">
          <p15:clr>
            <a:srgbClr val="A4A3A4"/>
          </p15:clr>
        </p15:guide>
        <p15:guide id="2" pos="196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7" autoAdjust="0"/>
    <p:restoredTop sz="95994" autoAdjust="0"/>
  </p:normalViewPr>
  <p:slideViewPr>
    <p:cSldViewPr>
      <p:cViewPr varScale="1">
        <p:scale>
          <a:sx n="15" d="100"/>
          <a:sy n="15" d="100"/>
        </p:scale>
        <p:origin x="636" y="72"/>
      </p:cViewPr>
      <p:guideLst>
        <p:guide orient="horz" pos="11839"/>
        <p:guide pos="196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30300" y="685800"/>
            <a:ext cx="45974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A14F4BA-FAEA-4EFD-A5D2-ADBB7CCA5FC7}" type="slidenum">
              <a:rPr lang="en-NZ"/>
              <a:pPr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188525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ＭＳ Ｐゴシック" pitchFamily="-110" charset="-128"/>
      </a:defRPr>
    </a:lvl1pPr>
    <a:lvl2pPr marL="479694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59388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439083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918777" algn="l" rtl="0" eaLnBrk="0" fontAlgn="base" hangingPunct="0">
      <a:spcBef>
        <a:spcPct val="30000"/>
      </a:spcBef>
      <a:spcAft>
        <a:spcPct val="0"/>
      </a:spcAft>
      <a:defRPr sz="1259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398471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6pPr>
    <a:lvl7pPr marL="2878165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7pPr>
    <a:lvl8pPr marL="3357860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8pPr>
    <a:lvl9pPr marL="3837554" algn="l" defTabSz="479694" rtl="0" eaLnBrk="1" latinLnBrk="0" hangingPunct="1">
      <a:defRPr sz="125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F380522E-982E-4D25-8F24-87ACAC784FB7}" type="slidenum">
              <a:rPr lang="en-NZ" sz="1200"/>
              <a:pPr/>
              <a:t>1</a:t>
            </a:fld>
            <a:endParaRPr lang="en-NZ" sz="120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30300" y="685800"/>
            <a:ext cx="4597400" cy="3429000"/>
          </a:xfrm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dirty="0"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6105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3617" y="10176088"/>
            <a:ext cx="37332542" cy="70222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7234" y="18563974"/>
            <a:ext cx="30745309" cy="8372426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62935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19348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115205" y="3133218"/>
            <a:ext cx="10105637" cy="280340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98295" y="3133218"/>
            <a:ext cx="30160536" cy="280340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1686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609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9537" y="21051309"/>
            <a:ext cx="37330912" cy="650692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9537" y="13884760"/>
            <a:ext cx="37330912" cy="7166549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6223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98295" y="7008514"/>
            <a:ext cx="20093993" cy="241587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48662" y="7008514"/>
            <a:ext cx="20093993" cy="241587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7825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45" y="1312379"/>
            <a:ext cx="39528286" cy="545908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5744" y="7333173"/>
            <a:ext cx="19404973" cy="30559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5744" y="10389091"/>
            <a:ext cx="19404973" cy="188748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310914" y="7333173"/>
            <a:ext cx="19413117" cy="305591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310914" y="10389091"/>
            <a:ext cx="19413117" cy="188748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0184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087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5633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45" y="1303790"/>
            <a:ext cx="14449888" cy="555184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71764" y="1303791"/>
            <a:ext cx="24552267" cy="279601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5745" y="6855633"/>
            <a:ext cx="14449888" cy="224083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8948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8688" y="22932270"/>
            <a:ext cx="26352190" cy="270721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8688" y="2927086"/>
            <a:ext cx="26352190" cy="196564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8688" y="25639481"/>
            <a:ext cx="26352190" cy="384437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115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98295" y="3133218"/>
            <a:ext cx="40422547" cy="2720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588" tIns="208794" rIns="417588" bIns="20879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8295" y="7008514"/>
            <a:ext cx="40344360" cy="24158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588" tIns="208794" rIns="417588" bIns="20879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NZ"/>
              <a:t>Click to edit Master text styles</a:t>
            </a:r>
          </a:p>
          <a:p>
            <a:pPr lvl="1"/>
            <a:r>
              <a:rPr lang="en-NZ"/>
              <a:t>Second level</a:t>
            </a:r>
          </a:p>
          <a:p>
            <a:pPr lvl="2"/>
            <a:r>
              <a:rPr lang="en-NZ"/>
              <a:t>Third level</a:t>
            </a:r>
          </a:p>
          <a:p>
            <a:pPr lvl="2"/>
            <a:endParaRPr lang="en-NZ"/>
          </a:p>
        </p:txBody>
      </p:sp>
      <p:pic>
        <p:nvPicPr>
          <p:cNvPr id="1028" name="Picture 10" descr="A0Top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8787382" cy="2533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1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9741" y="-20612"/>
            <a:ext cx="13853367" cy="22880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2pPr>
      <a:lvl3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3pPr>
      <a:lvl4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4pPr>
      <a:lvl5pPr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5pPr>
      <a:lvl6pPr marL="4572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6pPr>
      <a:lvl7pPr marL="9144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7pPr>
      <a:lvl8pPr marL="13716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8pPr>
      <a:lvl9pPr marL="1828800" algn="l" defTabSz="4175125" rtl="0" eaLnBrk="1" fontAlgn="base" hangingPunct="1">
        <a:spcBef>
          <a:spcPct val="0"/>
        </a:spcBef>
        <a:spcAft>
          <a:spcPct val="0"/>
        </a:spcAft>
        <a:defRPr sz="12000" b="1">
          <a:solidFill>
            <a:schemeClr val="tx2"/>
          </a:solidFill>
          <a:latin typeface="Verdana" pitchFamily="-110" charset="0"/>
          <a:ea typeface="ＭＳ Ｐゴシック" pitchFamily="-110" charset="-128"/>
          <a:cs typeface="ＭＳ Ｐゴシック" pitchFamily="-110" charset="-128"/>
        </a:defRPr>
      </a:lvl9pPr>
    </p:titleStyle>
    <p:bodyStyle>
      <a:lvl1pPr marL="342900" indent="-342900" algn="l" defTabSz="4175125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280988" algn="l" defTabSz="4175125" rtl="0" eaLnBrk="1" fontAlgn="base" hangingPunct="1">
        <a:spcBef>
          <a:spcPct val="20000"/>
        </a:spcBef>
        <a:spcAft>
          <a:spcPct val="0"/>
        </a:spcAft>
        <a:buFont typeface="Times" charset="0"/>
        <a:buChar char="•"/>
        <a:defRPr sz="3200">
          <a:solidFill>
            <a:schemeClr val="tx1"/>
          </a:solidFill>
          <a:latin typeface="+mn-lt"/>
          <a:ea typeface="+mn-ea"/>
        </a:defRPr>
      </a:lvl2pPr>
      <a:lvl3pPr marL="679450" indent="-17463" algn="l" defTabSz="4175125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  <a:ea typeface="+mn-ea"/>
        </a:defRPr>
      </a:lvl3pPr>
      <a:lvl4pPr marL="942975" indent="428625" algn="l" defTabSz="4175125" rtl="0" eaLnBrk="1" fontAlgn="base" hangingPunct="1">
        <a:spcBef>
          <a:spcPct val="20000"/>
        </a:spcBef>
        <a:spcAft>
          <a:spcPct val="0"/>
        </a:spcAft>
        <a:buChar char="–"/>
        <a:defRPr sz="3200">
          <a:solidFill>
            <a:schemeClr val="tx1"/>
          </a:solidFill>
          <a:latin typeface="+mn-lt"/>
          <a:ea typeface="+mn-ea"/>
        </a:defRPr>
      </a:lvl4pPr>
      <a:lvl5pPr marL="1133475" indent="695325" algn="l" defTabSz="4175125" rtl="0" eaLnBrk="1" fontAlgn="base" hangingPunct="1">
        <a:spcBef>
          <a:spcPct val="20000"/>
        </a:spcBef>
        <a:spcAft>
          <a:spcPct val="0"/>
        </a:spcAft>
        <a:buChar char="»"/>
        <a:defRPr sz="4000">
          <a:solidFill>
            <a:schemeClr val="tx1"/>
          </a:solidFill>
          <a:latin typeface="Arial" pitchFamily="-110" charset="0"/>
          <a:ea typeface="+mn-ea"/>
        </a:defRPr>
      </a:lvl5pPr>
      <a:lvl6pPr marL="15906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6pPr>
      <a:lvl7pPr marL="20478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7pPr>
      <a:lvl8pPr marL="25050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8pPr>
      <a:lvl9pPr marL="2962275" algn="l" defTabSz="4175125" rtl="0" eaLnBrk="1" fontAlgn="base" hangingPunct="1">
        <a:spcBef>
          <a:spcPct val="20000"/>
        </a:spcBef>
        <a:spcAft>
          <a:spcPct val="0"/>
        </a:spcAft>
        <a:defRPr sz="4000">
          <a:solidFill>
            <a:schemeClr val="tx1"/>
          </a:solidFill>
          <a:latin typeface="Arial" pitchFamily="-110" charset="0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png"/><Relationship Id="rId18" Type="http://schemas.openxmlformats.org/officeDocument/2006/relationships/image" Target="../media/image18.png"/><Relationship Id="rId26" Type="http://schemas.openxmlformats.org/officeDocument/2006/relationships/image" Target="../media/image26.jpg"/><Relationship Id="rId3" Type="http://schemas.openxmlformats.org/officeDocument/2006/relationships/image" Target="../media/image3.png"/><Relationship Id="rId21" Type="http://schemas.openxmlformats.org/officeDocument/2006/relationships/image" Target="../media/image21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5" Type="http://schemas.openxmlformats.org/officeDocument/2006/relationships/image" Target="../media/image25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24" Type="http://schemas.openxmlformats.org/officeDocument/2006/relationships/image" Target="../media/image24.jp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jpg"/><Relationship Id="rId28" Type="http://schemas.openxmlformats.org/officeDocument/2006/relationships/image" Target="../media/image28.jp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JPG"/><Relationship Id="rId14" Type="http://schemas.openxmlformats.org/officeDocument/2006/relationships/image" Target="../media/image14.png"/><Relationship Id="rId22" Type="http://schemas.openxmlformats.org/officeDocument/2006/relationships/image" Target="../media/image22.jpg"/><Relationship Id="rId27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031" y="149066"/>
            <a:ext cx="27506205" cy="3823914"/>
          </a:xfrm>
          <a:prstGeom prst="rect">
            <a:avLst/>
          </a:prstGeom>
          <a:noFill/>
        </p:spPr>
        <p:txBody>
          <a:bodyPr wrap="square" lIns="129333" tIns="64666" rIns="129333" bIns="64666" rtlCol="0">
            <a:spAutoFit/>
          </a:bodyPr>
          <a:lstStyle/>
          <a:p>
            <a:r>
              <a:rPr lang="en-NZ" altLang="zh-CN" sz="6000" b="1">
                <a:solidFill>
                  <a:schemeClr val="accent3"/>
                </a:solidFill>
                <a:latin typeface="+mj-lt"/>
                <a:ea typeface="+mj-ea"/>
                <a:cs typeface="+mj-cs"/>
              </a:rPr>
              <a:t>Idiopathic pulmonary fibrosis: a study using volumetric imaging and functional data in a computational lung model</a:t>
            </a:r>
            <a:endParaRPr lang="zh-CN" altLang="zh-CN" sz="6000" b="1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  <a:p>
            <a:endParaRPr lang="zh-CN" altLang="zh-CN" sz="6000" b="1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  <a:p>
            <a:endParaRPr lang="en-NZ" sz="6000" b="1" dirty="0">
              <a:solidFill>
                <a:schemeClr val="accent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44" name="TextBox 1043"/>
          <p:cNvSpPr txBox="1"/>
          <p:nvPr/>
        </p:nvSpPr>
        <p:spPr>
          <a:xfrm>
            <a:off x="699266" y="5931250"/>
            <a:ext cx="144227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563"/>
              </a:spcBef>
              <a:spcAft>
                <a:spcPts val="1700"/>
              </a:spcAft>
            </a:pPr>
            <a:r>
              <a:rPr lang="en-NZ" altLang="zh-CN" sz="3600"/>
              <a:t>Idiopathic pulmonary fibrosis (IPF) is an aggressive idiopathic interstitial pneumonia, and often occurs in elderly adults. In IPF, fibrosis typically develops preferentially in posterior-basal lung regions, and often co-exists with emphysema. Currently it is not clear how - or whether - the spatial distribution of tissue abnormalities in IPF (including classifications of tissue type) correlate with pulmonary function tests (PFTs) and their change over time.  This work aims to develop a new quantitative tool that integrates data from volumetric imaging, PFTs, and computational models for lung function, to understand differences between IPF and normal older lungs.</a:t>
            </a:r>
            <a:endParaRPr lang="en-GB" altLang="zh-CN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30" name="Text Box 19"/>
          <p:cNvSpPr txBox="1">
            <a:spLocks noChangeArrowheads="1"/>
          </p:cNvSpPr>
          <p:nvPr/>
        </p:nvSpPr>
        <p:spPr bwMode="auto">
          <a:xfrm>
            <a:off x="310873" y="2480711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 dirty="0">
                <a:latin typeface="Verdana" charset="0"/>
              </a:rPr>
              <a:t>Yuwen Zhang, Alys Clark, </a:t>
            </a:r>
            <a:r>
              <a:rPr lang="en-NZ" altLang="zh-CN" sz="4000" b="1" dirty="0" err="1">
                <a:latin typeface="Verdana" charset="0"/>
              </a:rPr>
              <a:t>Haribalan</a:t>
            </a:r>
            <a:r>
              <a:rPr lang="en-NZ" altLang="zh-CN" sz="4000" b="1" dirty="0">
                <a:latin typeface="Verdana" charset="0"/>
              </a:rPr>
              <a:t> Kumar</a:t>
            </a:r>
            <a:r>
              <a:rPr lang="en-US" altLang="zh-CN" sz="4000" b="1" dirty="0">
                <a:latin typeface="Verdana" charset="0"/>
              </a:rPr>
              <a:t> </a:t>
            </a:r>
            <a:r>
              <a:rPr lang="en-NZ" sz="4000" b="1" dirty="0">
                <a:latin typeface="Verdana" charset="0"/>
              </a:rPr>
              <a:t>, Merryn Tawhai,  Auckland Bioengineering Institute, The University of Auckland, New Zealand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75733" y="14589581"/>
            <a:ext cx="13762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NZ" sz="3600" b="1" u="sng" dirty="0">
                <a:latin typeface="Calibri" pitchFamily="34" charset="0"/>
              </a:rPr>
              <a:t>Pulmonary parenchyma classification </a:t>
            </a:r>
            <a:r>
              <a:rPr lang="en-NZ" sz="3600" dirty="0">
                <a:latin typeface="Calibri" pitchFamily="34" charset="0"/>
              </a:rPr>
              <a:t>- CALIPER (Computer-Aided Lung Information for Pathology Evaluation and Ratings) classification of abnormalities based on signature mapping techniques</a:t>
            </a:r>
          </a:p>
        </p:txBody>
      </p:sp>
      <p:sp>
        <p:nvSpPr>
          <p:cNvPr id="122" name="Rounded Rectangle 119"/>
          <p:cNvSpPr/>
          <p:nvPr/>
        </p:nvSpPr>
        <p:spPr bwMode="auto">
          <a:xfrm>
            <a:off x="675113" y="12059345"/>
            <a:ext cx="14417292" cy="20162240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rgbClr val="00763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28" name="Snip Single Corner Rectangle 16"/>
          <p:cNvSpPr/>
          <p:nvPr/>
        </p:nvSpPr>
        <p:spPr>
          <a:xfrm flipH="1">
            <a:off x="675112" y="11811453"/>
            <a:ext cx="14363997" cy="1207476"/>
          </a:xfrm>
          <a:prstGeom prst="rect">
            <a:avLst/>
          </a:prstGeom>
          <a:solidFill>
            <a:srgbClr val="007635"/>
          </a:solidFill>
          <a:ln w="9525" cap="flat" cmpd="sng" algn="ctr">
            <a:solidFill>
              <a:srgbClr val="00763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1293327"/>
            <a:r>
              <a:rPr lang="en-NZ" sz="6600" b="1">
                <a:solidFill>
                  <a:schemeClr val="bg1"/>
                </a:solidFill>
                <a:latin typeface="Calibri" pitchFamily="34" charset="0"/>
              </a:rPr>
              <a:t>Tissue </a:t>
            </a:r>
            <a:r>
              <a:rPr lang="en-NZ" sz="6600" b="1" smtClean="0">
                <a:solidFill>
                  <a:schemeClr val="bg1"/>
                </a:solidFill>
                <a:latin typeface="Calibri" pitchFamily="34" charset="0"/>
              </a:rPr>
              <a:t>classification and quantification</a:t>
            </a:r>
            <a:endParaRPr lang="en-NZ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pic>
        <p:nvPicPr>
          <p:cNvPr id="2050" name="Picture 2" descr="D:\PhD\poster\2017ABIForum\Pic\ipf7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9" t="55150" r="2963" b="3663"/>
          <a:stretch/>
        </p:blipFill>
        <p:spPr bwMode="auto">
          <a:xfrm>
            <a:off x="1479075" y="16570153"/>
            <a:ext cx="12088739" cy="3208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" t="67076" r="18115" b="10017"/>
          <a:stretch/>
        </p:blipFill>
        <p:spPr bwMode="auto">
          <a:xfrm>
            <a:off x="1727775" y="19995616"/>
            <a:ext cx="11373047" cy="167436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组合 3"/>
          <p:cNvGrpSpPr/>
          <p:nvPr/>
        </p:nvGrpSpPr>
        <p:grpSpPr>
          <a:xfrm>
            <a:off x="1915260" y="21752232"/>
            <a:ext cx="11264951" cy="1338053"/>
            <a:chOff x="1063291" y="20885996"/>
            <a:chExt cx="12091995" cy="1338053"/>
          </a:xfrm>
        </p:grpSpPr>
        <p:sp>
          <p:nvSpPr>
            <p:cNvPr id="72" name="矩形 71"/>
            <p:cNvSpPr/>
            <p:nvPr/>
          </p:nvSpPr>
          <p:spPr>
            <a:xfrm>
              <a:off x="1063291" y="20885996"/>
              <a:ext cx="1209199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3200">
                  <a:latin typeface="Calibri" pitchFamily="34" charset="0"/>
                </a:rPr>
                <a:t>N</a:t>
              </a:r>
              <a:r>
                <a:rPr lang="zh-CN" altLang="zh-CN" sz="3200">
                  <a:latin typeface="Calibri" pitchFamily="34" charset="0"/>
                </a:rPr>
                <a:t>ormal</a:t>
              </a:r>
              <a:r>
                <a:rPr lang="en-US" altLang="zh-CN" sz="3200">
                  <a:latin typeface="Calibri" pitchFamily="34" charset="0"/>
                </a:rPr>
                <a:t>        G</a:t>
              </a:r>
              <a:r>
                <a:rPr lang="zh-CN" altLang="zh-CN" sz="3200">
                  <a:latin typeface="Calibri" pitchFamily="34" charset="0"/>
                </a:rPr>
                <a:t>round-glass</a:t>
              </a:r>
              <a:r>
                <a:rPr lang="en-US" altLang="zh-CN" sz="3200">
                  <a:latin typeface="Calibri" pitchFamily="34" charset="0"/>
                </a:rPr>
                <a:t>    R</a:t>
              </a:r>
              <a:r>
                <a:rPr lang="zh-CN" altLang="zh-CN" sz="3200">
                  <a:latin typeface="Calibri" pitchFamily="34" charset="0"/>
                </a:rPr>
                <a:t>eticular</a:t>
              </a:r>
              <a:r>
                <a:rPr lang="en-US" altLang="zh-CN" sz="3200">
                  <a:latin typeface="Calibri" pitchFamily="34" charset="0"/>
                </a:rPr>
                <a:t>      H</a:t>
              </a:r>
              <a:r>
                <a:rPr lang="zh-CN" altLang="zh-CN" sz="3200">
                  <a:latin typeface="Calibri" pitchFamily="34" charset="0"/>
                </a:rPr>
                <a:t>oneycomb </a:t>
              </a:r>
              <a:r>
                <a:rPr lang="en-US" altLang="zh-CN" sz="3200">
                  <a:latin typeface="Calibri" pitchFamily="34" charset="0"/>
                </a:rPr>
                <a:t>    E</a:t>
              </a:r>
              <a:r>
                <a:rPr lang="zh-CN" altLang="zh-CN" sz="3200">
                  <a:latin typeface="Calibri" pitchFamily="34" charset="0"/>
                </a:rPr>
                <a:t>mphysema</a:t>
              </a:r>
              <a:endParaRPr lang="zh-CN" altLang="zh-CN" sz="3200" dirty="0">
                <a:latin typeface="Calibri" pitchFamily="34" charset="0"/>
              </a:endParaRPr>
            </a:p>
          </p:txBody>
        </p:sp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655" t="60839" r="62723" b="27349"/>
            <a:stretch/>
          </p:blipFill>
          <p:spPr bwMode="auto">
            <a:xfrm>
              <a:off x="1361571" y="21515601"/>
              <a:ext cx="1057476" cy="708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3524" t="61681" r="25727" b="28727"/>
            <a:stretch/>
          </p:blipFill>
          <p:spPr bwMode="auto">
            <a:xfrm>
              <a:off x="3496213" y="21541127"/>
              <a:ext cx="938959" cy="617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5" t="61684" r="34574" b="28921"/>
            <a:stretch/>
          </p:blipFill>
          <p:spPr bwMode="auto">
            <a:xfrm>
              <a:off x="8771807" y="21541001"/>
              <a:ext cx="931775" cy="6176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5" name="Picture 7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56" t="61943" r="72260" b="28974"/>
            <a:stretch/>
          </p:blipFill>
          <p:spPr bwMode="auto">
            <a:xfrm>
              <a:off x="6140257" y="21541001"/>
              <a:ext cx="781223" cy="6180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6" name="Picture 8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874" t="61459" r="47748" b="28782"/>
            <a:stretch/>
          </p:blipFill>
          <p:spPr bwMode="auto">
            <a:xfrm>
              <a:off x="11661104" y="21541001"/>
              <a:ext cx="994812" cy="6176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1" name="Snip Single Corner Rectangle 16"/>
          <p:cNvSpPr/>
          <p:nvPr/>
        </p:nvSpPr>
        <p:spPr>
          <a:xfrm flipH="1">
            <a:off x="752606" y="4683783"/>
            <a:ext cx="14363997" cy="1049555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algn="ctr" defTabSz="1293327">
              <a:defRPr/>
            </a:pPr>
            <a:r>
              <a:rPr lang="en-NZ" sz="6600" b="1">
                <a:solidFill>
                  <a:schemeClr val="bg1"/>
                </a:solidFill>
                <a:latin typeface="Calibri" pitchFamily="34" charset="0"/>
              </a:rPr>
              <a:t>Introduction</a:t>
            </a:r>
            <a:endParaRPr lang="en-NZ" sz="66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73956" y="13305184"/>
            <a:ext cx="136915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sz="3600" b="1" u="sng" dirty="0">
                <a:latin typeface="Calibri" pitchFamily="34" charset="0"/>
              </a:rPr>
              <a:t>Data</a:t>
            </a:r>
            <a:r>
              <a:rPr lang="en-NZ" sz="3600" dirty="0">
                <a:latin typeface="Calibri" pitchFamily="34" charset="0"/>
              </a:rPr>
              <a:t>- Clinical IPF CT data from Auckland City </a:t>
            </a:r>
            <a:r>
              <a:rPr lang="en-NZ" sz="3600">
                <a:latin typeface="Calibri" pitchFamily="34" charset="0"/>
              </a:rPr>
              <a:t>Hospital        </a:t>
            </a:r>
            <a:r>
              <a:rPr lang="en-NZ" sz="3600" smtClean="0">
                <a:latin typeface="Calibri" pitchFamily="34" charset="0"/>
              </a:rPr>
              <a:t>                    </a:t>
            </a:r>
            <a:r>
              <a:rPr lang="en-NZ" sz="3600" dirty="0">
                <a:latin typeface="Calibri" pitchFamily="34" charset="0"/>
              </a:rPr>
              <a:t>8 patients, 4 of them contain more than one time point scan for each</a:t>
            </a:r>
          </a:p>
          <a:p>
            <a:r>
              <a:rPr lang="en-NZ" sz="3600" dirty="0">
                <a:latin typeface="Calibri" pitchFamily="34" charset="0"/>
              </a:rPr>
              <a:t>                  </a:t>
            </a:r>
          </a:p>
        </p:txBody>
      </p:sp>
      <p:sp>
        <p:nvSpPr>
          <p:cNvPr id="70" name="Rounded Rectangle 119"/>
          <p:cNvSpPr/>
          <p:nvPr/>
        </p:nvSpPr>
        <p:spPr bwMode="auto">
          <a:xfrm>
            <a:off x="15979974" y="4909383"/>
            <a:ext cx="27227377" cy="9114518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71" name="Snip Single Corner Rectangle 16"/>
          <p:cNvSpPr/>
          <p:nvPr/>
        </p:nvSpPr>
        <p:spPr>
          <a:xfrm flipH="1">
            <a:off x="15974558" y="4683783"/>
            <a:ext cx="27232792" cy="1063783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defTabSz="1293327">
              <a:defRPr/>
            </a:pPr>
            <a:r>
              <a:rPr lang="en-NZ" altLang="zh-CN" sz="6600" b="1" i="1">
                <a:solidFill>
                  <a:schemeClr val="bg1"/>
                </a:solidFill>
                <a:latin typeface="Calibri" pitchFamily="34" charset="0"/>
              </a:rPr>
              <a:t>Analysis </a:t>
            </a:r>
            <a:r>
              <a:rPr lang="en-NZ" altLang="zh-CN" sz="6600" b="1" i="1" smtClean="0">
                <a:solidFill>
                  <a:schemeClr val="bg1"/>
                </a:solidFill>
                <a:latin typeface="Calibri" pitchFamily="34" charset="0"/>
              </a:rPr>
              <a:t>1                                                                </a:t>
            </a:r>
            <a:r>
              <a:rPr lang="en-NZ" altLang="zh-CN" sz="4800" b="1" i="1" smtClean="0">
                <a:solidFill>
                  <a:schemeClr val="bg1"/>
                </a:solidFill>
                <a:latin typeface="Calibri" pitchFamily="34" charset="0"/>
              </a:rPr>
              <a:t>Statistical </a:t>
            </a:r>
            <a:r>
              <a:rPr lang="en-NZ" altLang="zh-CN" sz="4800" b="1" i="1">
                <a:solidFill>
                  <a:schemeClr val="bg1"/>
                </a:solidFill>
                <a:latin typeface="Calibri" pitchFamily="34" charset="0"/>
              </a:rPr>
              <a:t>shape model based shape analysis</a:t>
            </a:r>
            <a:endParaRPr lang="en-NZ" sz="48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146" y="9483630"/>
            <a:ext cx="6422637" cy="4267328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98408" y="9580558"/>
            <a:ext cx="6340102" cy="4077326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 rot="10800000" flipV="1">
            <a:off x="6475617" y="23629497"/>
            <a:ext cx="819644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Fibrosis has a consistently higher tissue density  (0.34/0.41 for reticular/ground-glass) compared to normal tissue (0.28) over time. In contrast, emphysema has lower density (0.08)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326870" y="26719466"/>
            <a:ext cx="82882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altLang="zh-CN" sz="3600" dirty="0">
                <a:latin typeface="Calibri" pitchFamily="34" charset="0"/>
                <a:ea typeface="Verdana" pitchFamily="34" charset="0"/>
                <a:cs typeface="Verdana" pitchFamily="34" charset="0"/>
              </a:rPr>
              <a:t>Fibrosis presents predominantly in lower lobes (72%, 58%, 65% for honeycomb, reticular, ground-glass). But emphysema appears predominantly in upper lobes (73%).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17269572" y="6235530"/>
            <a:ext cx="277359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Training data collection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20776038" y="6235530"/>
            <a:ext cx="3969071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Principle component  shape feature analysis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21041609" y="8115807"/>
            <a:ext cx="3421532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Statistical shape model construction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09" name="直接箭头连接符 108"/>
          <p:cNvCxnSpPr>
            <a:stCxn id="106" idx="3"/>
            <a:endCxn id="107" idx="1"/>
          </p:cNvCxnSpPr>
          <p:nvPr/>
        </p:nvCxnSpPr>
        <p:spPr bwMode="auto">
          <a:xfrm>
            <a:off x="20043170" y="6774139"/>
            <a:ext cx="73286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0" name="直接箭头连接符 109"/>
          <p:cNvCxnSpPr>
            <a:stCxn id="107" idx="2"/>
            <a:endCxn id="108" idx="0"/>
          </p:cNvCxnSpPr>
          <p:nvPr/>
        </p:nvCxnSpPr>
        <p:spPr bwMode="auto">
          <a:xfrm flipH="1">
            <a:off x="22752375" y="7312748"/>
            <a:ext cx="8199" cy="8030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1" name="矩形 110"/>
          <p:cNvSpPr/>
          <p:nvPr/>
        </p:nvSpPr>
        <p:spPr>
          <a:xfrm>
            <a:off x="17284272" y="8115807"/>
            <a:ext cx="275889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>
                <a:latin typeface="Calibri" pitchFamily="34" charset="0"/>
              </a:rPr>
              <a:t>Specific subject projection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29230144" y="9310374"/>
            <a:ext cx="1349018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 algn="just">
              <a:defRPr sz="3600"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altLang="zh-CN"/>
              <a:t>Mode 1 of the SSM is significantly different between IPF and normal subjects and correlates with percent of fibrosis (</a:t>
            </a:r>
            <a:r>
              <a:rPr lang="en-NZ" altLang="zh-CN"/>
              <a:t>p&lt;0.01</a:t>
            </a:r>
            <a:r>
              <a:rPr lang="en-NZ" altLang="zh-CN" smtClean="0"/>
              <a:t>).</a:t>
            </a:r>
            <a:endParaRPr lang="en-NZ" altLang="zh-CN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NZ" altLang="zh-CN" smtClean="0"/>
              <a:t>The most significant variation in shape (mode 1 of the SSM) relates to the anteroposterior diameter of the lung, and the ratio of apical and basal diameters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mtClean="0"/>
              <a:t>There </a:t>
            </a:r>
            <a:r>
              <a:rPr lang="en-US" altLang="zh-CN" dirty="0"/>
              <a:t>is </a:t>
            </a:r>
            <a:r>
              <a:rPr lang="en-US" altLang="zh-CN"/>
              <a:t>a </a:t>
            </a:r>
            <a:r>
              <a:rPr lang="en-US" altLang="zh-CN" smtClean="0"/>
              <a:t>significant difference of </a:t>
            </a:r>
            <a:r>
              <a:rPr lang="en-US" altLang="zh-CN" dirty="0"/>
              <a:t>right lower </a:t>
            </a:r>
            <a:r>
              <a:rPr lang="en-US" altLang="zh-CN"/>
              <a:t>lobe </a:t>
            </a:r>
            <a:r>
              <a:rPr lang="en-US" altLang="zh-CN" smtClean="0"/>
              <a:t>volume and </a:t>
            </a:r>
            <a:r>
              <a:rPr lang="en-US" altLang="zh-CN" dirty="0"/>
              <a:t>right middle lobe volume between normal old and IPF lungs </a:t>
            </a:r>
            <a:r>
              <a:rPr lang="en-US" altLang="zh-CN"/>
              <a:t>(</a:t>
            </a:r>
            <a:r>
              <a:rPr lang="en-US" altLang="zh-CN" smtClean="0"/>
              <a:t>p&lt;0.001, p&lt;0.001 </a:t>
            </a:r>
            <a:r>
              <a:rPr lang="en-US" altLang="zh-CN" smtClean="0"/>
              <a:t>respectively).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74" name="Text Box 19"/>
          <p:cNvSpPr txBox="1">
            <a:spLocks noChangeArrowheads="1"/>
          </p:cNvSpPr>
          <p:nvPr/>
        </p:nvSpPr>
        <p:spPr bwMode="auto">
          <a:xfrm>
            <a:off x="310873" y="3125747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>
                <a:latin typeface="Verdana" charset="0"/>
              </a:rPr>
              <a:t>David Milne, Margaret Wilsher, </a:t>
            </a:r>
            <a:r>
              <a:rPr lang="en-US" sz="4000" b="1">
                <a:latin typeface="Verdana" charset="0"/>
              </a:rPr>
              <a:t>Auckland City Hospital, Auckland, New Zealand</a:t>
            </a:r>
            <a:endParaRPr lang="en-NZ" sz="4000" b="1" dirty="0">
              <a:latin typeface="Verdana" charset="0"/>
            </a:endParaRPr>
          </a:p>
        </p:txBody>
      </p:sp>
      <p:sp>
        <p:nvSpPr>
          <p:cNvPr id="75" name="Text Box 19"/>
          <p:cNvSpPr txBox="1">
            <a:spLocks noChangeArrowheads="1"/>
          </p:cNvSpPr>
          <p:nvPr/>
        </p:nvSpPr>
        <p:spPr bwMode="auto">
          <a:xfrm>
            <a:off x="310873" y="3811518"/>
            <a:ext cx="4057529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NZ" sz="4000" b="1">
                <a:latin typeface="Verdana" charset="0"/>
              </a:rPr>
              <a:t>Brian Bartholmai, </a:t>
            </a:r>
            <a:r>
              <a:rPr lang="en-US" sz="4000" b="1">
                <a:latin typeface="Verdana" charset="0"/>
              </a:rPr>
              <a:t>Department of Radiology, Mayo Clinic, Minnesota, US</a:t>
            </a:r>
            <a:endParaRPr lang="en-NZ" sz="4000" b="1" dirty="0">
              <a:latin typeface="Verdana" charset="0"/>
            </a:endParaRPr>
          </a:p>
        </p:txBody>
      </p:sp>
      <p:sp>
        <p:nvSpPr>
          <p:cNvPr id="150" name="Rounded Rectangle 119"/>
          <p:cNvSpPr/>
          <p:nvPr/>
        </p:nvSpPr>
        <p:spPr bwMode="auto">
          <a:xfrm>
            <a:off x="15949438" y="14407645"/>
            <a:ext cx="27352335" cy="17819974"/>
          </a:xfrm>
          <a:prstGeom prst="roundRect">
            <a:avLst>
              <a:gd name="adj" fmla="val 9870"/>
            </a:avLst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1293327"/>
            <a:endParaRPr lang="en-NZ" sz="3400"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51" name="Snip Single Corner Rectangle 16"/>
          <p:cNvSpPr/>
          <p:nvPr/>
        </p:nvSpPr>
        <p:spPr>
          <a:xfrm flipH="1">
            <a:off x="15974558" y="14367576"/>
            <a:ext cx="27232792" cy="1153614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defTabSz="1293327">
              <a:defRPr/>
            </a:pPr>
            <a:r>
              <a:rPr lang="en-NZ" altLang="zh-CN" sz="6600" b="1" i="1">
                <a:solidFill>
                  <a:schemeClr val="bg1"/>
                </a:solidFill>
                <a:latin typeface="Calibri" pitchFamily="34" charset="0"/>
              </a:rPr>
              <a:t>Analysis </a:t>
            </a:r>
            <a:r>
              <a:rPr lang="en-NZ" altLang="zh-CN" sz="6600" b="1" i="1" smtClean="0">
                <a:solidFill>
                  <a:schemeClr val="bg1"/>
                </a:solidFill>
                <a:latin typeface="Calibri" pitchFamily="34" charset="0"/>
              </a:rPr>
              <a:t>2                                               </a:t>
            </a:r>
            <a:r>
              <a:rPr lang="en-NZ" altLang="zh-CN" sz="6600" b="1" i="1">
                <a:solidFill>
                  <a:schemeClr val="bg1"/>
                </a:solidFill>
                <a:latin typeface="Calibri" pitchFamily="34" charset="0"/>
              </a:rPr>
              <a:t>P</a:t>
            </a:r>
            <a:r>
              <a:rPr lang="en-NZ" altLang="zh-CN" sz="4800" b="1" i="1">
                <a:solidFill>
                  <a:schemeClr val="bg1"/>
                </a:solidFill>
                <a:latin typeface="Calibri" pitchFamily="34" charset="0"/>
              </a:rPr>
              <a:t>atient-specific computational modelling of lung function</a:t>
            </a:r>
            <a:endParaRPr lang="en-NZ" sz="48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166" name="TextBox 1059"/>
          <p:cNvSpPr txBox="1"/>
          <p:nvPr/>
        </p:nvSpPr>
        <p:spPr>
          <a:xfrm>
            <a:off x="33945003" y="25446599"/>
            <a:ext cx="8955474" cy="4562578"/>
          </a:xfrm>
          <a:prstGeom prst="rect">
            <a:avLst/>
          </a:prstGeom>
          <a:noFill/>
        </p:spPr>
        <p:txBody>
          <a:bodyPr wrap="square" lIns="129333" tIns="64666" rIns="129333" bIns="64666" rtlCol="0">
            <a:spAutoFit/>
          </a:bodyPr>
          <a:lstStyle/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We classified the pulmonary parenchyma representing IPF features</a:t>
            </a:r>
            <a:r>
              <a:rPr lang="en-US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NZ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and performed quantitative analysis of IPF lungs.</a:t>
            </a: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altLang="zh-CN" sz="3200">
                <a:latin typeface="Calibri" pitchFamily="34" charset="0"/>
                <a:ea typeface="Verdana" pitchFamily="34" charset="0"/>
                <a:cs typeface="Verdana" pitchFamily="34" charset="0"/>
              </a:rPr>
              <a:t>Statistical shape analysis suggests quantifiable differences from normal in lung shape are present in IPF</a:t>
            </a:r>
            <a:r>
              <a:rPr lang="en-NZ" sz="3200" smtClean="0">
                <a:latin typeface="Calibri" pitchFamily="34" charset="0"/>
                <a:ea typeface="Verdana" pitchFamily="34" charset="0"/>
                <a:cs typeface="Verdana" pitchFamily="34" charset="0"/>
              </a:rPr>
              <a:t>. </a:t>
            </a:r>
            <a:endParaRPr lang="en-NZ" sz="3200" smtClean="0">
              <a:latin typeface="Calibri" pitchFamily="34" charset="0"/>
              <a:ea typeface="Verdana" pitchFamily="34" charset="0"/>
              <a:cs typeface="Verdana" pitchFamily="34" charset="0"/>
            </a:endParaRPr>
          </a:p>
          <a:p>
            <a:pPr marL="571500" indent="-571500" algn="just">
              <a:buFont typeface="Wingdings" panose="05000000000000000000" pitchFamily="2" charset="2"/>
              <a:buChar char="Ø"/>
            </a:pPr>
            <a:r>
              <a:rPr lang="en-NZ" altLang="zh-CN" sz="3200">
                <a:latin typeface="Calibri" pitchFamily="34" charset="0"/>
                <a:ea typeface="Verdana" pitchFamily="34" charset="0"/>
                <a:cs typeface="Verdana" pitchFamily="34" charset="0"/>
              </a:rPr>
              <a:t>V/Q mismatch (impaired gas exchange) is present in ‘normal’ tissue as well as regions that are classified as abnormal. </a:t>
            </a:r>
            <a:endParaRPr lang="en-NZ" sz="32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67" name="TextBox 72"/>
          <p:cNvSpPr txBox="1"/>
          <p:nvPr/>
        </p:nvSpPr>
        <p:spPr>
          <a:xfrm>
            <a:off x="34361363" y="29953461"/>
            <a:ext cx="828885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563"/>
              </a:spcBef>
              <a:spcAft>
                <a:spcPts val="1700"/>
              </a:spcAft>
            </a:pPr>
            <a:r>
              <a:rPr lang="en-US" altLang="zh-CN" sz="3200" b="1" dirty="0">
                <a:latin typeface="Calibri" pitchFamily="34" charset="0"/>
                <a:ea typeface="Verdana" pitchFamily="34" charset="0"/>
                <a:cs typeface="Verdana" pitchFamily="34" charset="0"/>
              </a:rPr>
              <a:t>Acknowledgements – 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Clinical data for this study was provided by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Drs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ML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Wilsher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and DG Milne, Auckland </a:t>
            </a:r>
            <a:r>
              <a:rPr lang="en-US" altLang="zh-CN" sz="3200">
                <a:latin typeface="Calibri" pitchFamily="34" charset="0"/>
                <a:ea typeface="Verdana" pitchFamily="34" charset="0"/>
                <a:cs typeface="Verdana" pitchFamily="34" charset="0"/>
              </a:rPr>
              <a:t>City Hospital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; CALIPER analysis was conducted by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Dr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 B </a:t>
            </a:r>
            <a:r>
              <a:rPr lang="en-US" altLang="zh-CN" sz="3200" dirty="0" err="1">
                <a:latin typeface="Calibri" pitchFamily="34" charset="0"/>
                <a:ea typeface="Verdana" pitchFamily="34" charset="0"/>
                <a:cs typeface="Verdana" pitchFamily="34" charset="0"/>
              </a:rPr>
              <a:t>Bartholmai</a:t>
            </a:r>
            <a:r>
              <a:rPr lang="en-US" altLang="zh-CN" sz="3200" dirty="0">
                <a:latin typeface="Calibri" pitchFamily="34" charset="0"/>
                <a:ea typeface="Verdana" pitchFamily="34" charset="0"/>
                <a:cs typeface="Verdana" pitchFamily="34" charset="0"/>
              </a:rPr>
              <a:t>, The Mayo Clinic. </a:t>
            </a:r>
            <a:endParaRPr lang="en-GB" altLang="zh-CN" sz="32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6" name="Snip Single Corner Rectangle 16"/>
          <p:cNvSpPr/>
          <p:nvPr/>
        </p:nvSpPr>
        <p:spPr>
          <a:xfrm flipH="1">
            <a:off x="33945003" y="24300164"/>
            <a:ext cx="9346961" cy="1017710"/>
          </a:xfrm>
          <a:prstGeom prst="rect">
            <a:avLst/>
          </a:prstGeom>
          <a:solidFill>
            <a:srgbClr val="1F497D"/>
          </a:solidFill>
          <a:ln w="76200" cap="flat" cmpd="sng" algn="ctr">
            <a:solidFill>
              <a:srgbClr val="1F497D"/>
            </a:solidFill>
            <a:prstDash val="solid"/>
          </a:ln>
          <a:effectLst/>
        </p:spPr>
        <p:txBody>
          <a:bodyPr rtlCol="0" anchor="ctr"/>
          <a:lstStyle/>
          <a:p>
            <a:pPr algn="ctr" defTabSz="1293327">
              <a:defRPr/>
            </a:pPr>
            <a:r>
              <a:rPr lang="en-NZ" altLang="zh-CN" sz="5400" b="1" dirty="0">
                <a:solidFill>
                  <a:schemeClr val="bg1"/>
                </a:solidFill>
                <a:latin typeface="Calibri" pitchFamily="34" charset="0"/>
              </a:rPr>
              <a:t>Summary</a:t>
            </a:r>
            <a:endParaRPr lang="en-NZ" sz="4000" b="1" dirty="0">
              <a:solidFill>
                <a:schemeClr val="bg1"/>
              </a:solidFill>
              <a:latin typeface="Calibri" pitchFamily="34" charset="0"/>
            </a:endParaRPr>
          </a:p>
        </p:txBody>
      </p:sp>
      <p:cxnSp>
        <p:nvCxnSpPr>
          <p:cNvPr id="6" name="直接连接符 5"/>
          <p:cNvCxnSpPr/>
          <p:nvPr/>
        </p:nvCxnSpPr>
        <p:spPr bwMode="auto">
          <a:xfrm flipH="1">
            <a:off x="33854833" y="25305555"/>
            <a:ext cx="98788" cy="6950065"/>
          </a:xfrm>
          <a:prstGeom prst="line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矩形 9"/>
          <p:cNvSpPr/>
          <p:nvPr/>
        </p:nvSpPr>
        <p:spPr bwMode="auto">
          <a:xfrm>
            <a:off x="16306799" y="15745866"/>
            <a:ext cx="26343419" cy="2386760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635069" y="15766387"/>
            <a:ext cx="12343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Step1:  Airway and vessel tree generation with disease labeling</a:t>
            </a:r>
            <a:endParaRPr lang="zh-CN" altLang="en-US" sz="3600" b="1">
              <a:solidFill>
                <a:srgbClr val="002060"/>
              </a:solidFill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85" name="矩形 184"/>
          <p:cNvSpPr/>
          <p:nvPr/>
        </p:nvSpPr>
        <p:spPr bwMode="auto">
          <a:xfrm>
            <a:off x="16399489" y="23920098"/>
            <a:ext cx="16803012" cy="7399847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16602083" y="24154994"/>
            <a:ext cx="9464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altLang="zh-CN"/>
              <a:t>Step 3: V/Q distribution (gas transfer modeling)</a:t>
            </a:r>
            <a:endParaRPr lang="zh-CN" altLang="en-US"/>
          </a:p>
        </p:txBody>
      </p:sp>
      <p:sp>
        <p:nvSpPr>
          <p:cNvPr id="195" name="矩形 194"/>
          <p:cNvSpPr/>
          <p:nvPr/>
        </p:nvSpPr>
        <p:spPr bwMode="auto">
          <a:xfrm>
            <a:off x="16306799" y="18470141"/>
            <a:ext cx="26413529" cy="5159356"/>
          </a:xfrm>
          <a:prstGeom prst="rect">
            <a:avLst/>
          </a:prstGeom>
          <a:noFill/>
          <a:ln w="88900" cap="flat" cmpd="sng" algn="ctr">
            <a:solidFill>
              <a:schemeClr val="accent5">
                <a:lumMod val="75000"/>
                <a:alpha val="79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sp>
        <p:nvSpPr>
          <p:cNvPr id="198" name="文本框 197"/>
          <p:cNvSpPr txBox="1"/>
          <p:nvPr/>
        </p:nvSpPr>
        <p:spPr>
          <a:xfrm>
            <a:off x="16635069" y="18625369"/>
            <a:ext cx="102860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NZ"/>
            </a:defPPr>
            <a:lvl1pPr>
              <a:defRPr sz="3600" b="1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altLang="zh-CN"/>
              <a:t>Step 2:  Ventialtion and perfusion simulation</a:t>
            </a:r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5" t="21339" r="29729" b="21636"/>
          <a:stretch/>
        </p:blipFill>
        <p:spPr>
          <a:xfrm>
            <a:off x="38064141" y="20449040"/>
            <a:ext cx="3025287" cy="2444432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27093461" y="5970935"/>
            <a:ext cx="15556758" cy="3305404"/>
            <a:chOff x="19297075" y="11775995"/>
            <a:chExt cx="14964427" cy="2880591"/>
          </a:xfrm>
        </p:grpSpPr>
        <p:sp>
          <p:nvSpPr>
            <p:cNvPr id="139" name="文本框 138"/>
            <p:cNvSpPr txBox="1"/>
            <p:nvPr/>
          </p:nvSpPr>
          <p:spPr>
            <a:xfrm>
              <a:off x="22665615" y="14133366"/>
              <a:ext cx="26817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/>
                <a:t>Mode1  -2 </a:t>
              </a:r>
              <a:r>
                <a:rPr lang="en-US" altLang="zh-CN">
                  <a:solidFill>
                    <a:srgbClr val="FF0000"/>
                  </a:solidFill>
                </a:rPr>
                <a:t>SD</a:t>
              </a:r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8288039" y="14133366"/>
              <a:ext cx="2488758" cy="497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/>
                <a:t>Mode1  1 </a:t>
              </a:r>
              <a:r>
                <a:rPr lang="en-US" altLang="zh-CN">
                  <a:solidFill>
                    <a:srgbClr val="FF0000"/>
                  </a:solidFill>
                </a:rPr>
                <a:t>SD</a:t>
              </a:r>
              <a:endParaRPr lang="zh-CN" altLang="en-US">
                <a:solidFill>
                  <a:srgbClr val="FF0000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9297075" y="11775995"/>
              <a:ext cx="14964427" cy="2854055"/>
              <a:chOff x="19297075" y="11775995"/>
              <a:chExt cx="14734171" cy="2854055"/>
            </a:xfrm>
          </p:grpSpPr>
          <p:pic>
            <p:nvPicPr>
              <p:cNvPr id="136" name="图片 135"/>
              <p:cNvPicPr>
                <a:picLocks noChangeAspect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75" t="20506" r="31888" b="22058"/>
              <a:stretch/>
            </p:blipFill>
            <p:spPr>
              <a:xfrm>
                <a:off x="19297075" y="11850488"/>
                <a:ext cx="2759459" cy="2281852"/>
              </a:xfrm>
              <a:prstGeom prst="rect">
                <a:avLst/>
              </a:prstGeom>
            </p:spPr>
          </p:pic>
          <p:sp>
            <p:nvSpPr>
              <p:cNvPr id="137" name="文本框 136"/>
              <p:cNvSpPr txBox="1"/>
              <p:nvPr/>
            </p:nvSpPr>
            <p:spPr>
              <a:xfrm>
                <a:off x="19556948" y="14104918"/>
                <a:ext cx="2412465" cy="497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/>
                  <a:t>Mode1  </a:t>
                </a:r>
                <a:r>
                  <a:rPr lang="en-US" altLang="zh-CN" sz="2800">
                    <a:solidFill>
                      <a:srgbClr val="FF0000"/>
                    </a:solidFill>
                  </a:rPr>
                  <a:t>-3 SD</a:t>
                </a:r>
                <a:endParaRPr lang="zh-CN" altLang="en-US" sz="2800">
                  <a:solidFill>
                    <a:srgbClr val="FF0000"/>
                  </a:solidFill>
                </a:endParaRPr>
              </a:p>
            </p:txBody>
          </p:sp>
          <p:pic>
            <p:nvPicPr>
              <p:cNvPr id="138" name="图片 137"/>
              <p:cNvPicPr>
                <a:picLocks noChangeAspect="1"/>
              </p:cNvPicPr>
              <p:nvPr/>
            </p:nvPicPr>
            <p:blipFill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75" t="18954" r="31888" b="20505"/>
              <a:stretch/>
            </p:blipFill>
            <p:spPr>
              <a:xfrm>
                <a:off x="22408148" y="11775995"/>
                <a:ext cx="2782101" cy="2424931"/>
              </a:xfrm>
              <a:prstGeom prst="rect">
                <a:avLst/>
              </a:prstGeom>
            </p:spPr>
          </p:pic>
          <p:pic>
            <p:nvPicPr>
              <p:cNvPr id="140" name="图片 139"/>
              <p:cNvPicPr>
                <a:picLocks noChangeAspect="1"/>
              </p:cNvPicPr>
              <p:nvPr/>
            </p:nvPicPr>
            <p:blipFill rotWithShape="1"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447" t="17147" r="32727" b="19766"/>
              <a:stretch/>
            </p:blipFill>
            <p:spPr>
              <a:xfrm>
                <a:off x="25447194" y="11777194"/>
                <a:ext cx="2465448" cy="2417415"/>
              </a:xfrm>
              <a:prstGeom prst="rect">
                <a:avLst/>
              </a:prstGeom>
            </p:spPr>
          </p:pic>
          <p:pic>
            <p:nvPicPr>
              <p:cNvPr id="141" name="图片 140"/>
              <p:cNvPicPr>
                <a:picLocks noChangeAspect="1"/>
              </p:cNvPicPr>
              <p:nvPr/>
            </p:nvPicPr>
            <p:blipFill rotWithShape="1"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038" t="15849" r="34091" b="19764"/>
              <a:stretch/>
            </p:blipFill>
            <p:spPr>
              <a:xfrm>
                <a:off x="28301321" y="11877307"/>
                <a:ext cx="2055275" cy="2186957"/>
              </a:xfrm>
              <a:prstGeom prst="rect">
                <a:avLst/>
              </a:prstGeom>
            </p:spPr>
          </p:pic>
          <p:pic>
            <p:nvPicPr>
              <p:cNvPr id="142" name="图片 141"/>
              <p:cNvPicPr>
                <a:picLocks noChangeAspect="1"/>
              </p:cNvPicPr>
              <p:nvPr/>
            </p:nvPicPr>
            <p:blipFill rotWithShape="1">
              <a:blip r:embed="rId1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037" t="14297" r="35038" b="17400"/>
              <a:stretch/>
            </p:blipFill>
            <p:spPr>
              <a:xfrm>
                <a:off x="30874864" y="11844367"/>
                <a:ext cx="1928403" cy="2245645"/>
              </a:xfrm>
              <a:prstGeom prst="rect">
                <a:avLst/>
              </a:prstGeom>
            </p:spPr>
          </p:pic>
          <p:sp>
            <p:nvSpPr>
              <p:cNvPr id="144" name="右箭头 143"/>
              <p:cNvSpPr/>
              <p:nvPr/>
            </p:nvSpPr>
            <p:spPr>
              <a:xfrm>
                <a:off x="21985002" y="12611527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45" name="右箭头 144"/>
              <p:cNvSpPr/>
              <p:nvPr/>
            </p:nvSpPr>
            <p:spPr>
              <a:xfrm>
                <a:off x="25054394" y="12632758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46" name="右箭头 145"/>
              <p:cNvSpPr/>
              <p:nvPr/>
            </p:nvSpPr>
            <p:spPr>
              <a:xfrm>
                <a:off x="27828351" y="12632758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47" name="右箭头 146"/>
              <p:cNvSpPr/>
              <p:nvPr/>
            </p:nvSpPr>
            <p:spPr>
              <a:xfrm>
                <a:off x="30395968" y="12632758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48" name="文本框 147"/>
              <p:cNvSpPr txBox="1"/>
              <p:nvPr/>
            </p:nvSpPr>
            <p:spPr>
              <a:xfrm>
                <a:off x="31010433" y="14132340"/>
                <a:ext cx="2396987" cy="497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NZ"/>
                </a:defPPr>
                <a:lvl1pPr>
                  <a:defRPr sz="2800"/>
                </a:lvl1pPr>
              </a:lstStyle>
              <a:p>
                <a:r>
                  <a:rPr lang="en-US" altLang="zh-CN"/>
                  <a:t>Mode1  3 </a:t>
                </a:r>
                <a:r>
                  <a:rPr lang="en-US" altLang="zh-CN">
                    <a:solidFill>
                      <a:srgbClr val="FF0000"/>
                    </a:solidFill>
                  </a:rPr>
                  <a:t>SD</a:t>
                </a:r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pic>
            <p:nvPicPr>
              <p:cNvPr id="149" name="图片 148"/>
              <p:cNvPicPr>
                <a:picLocks noChangeAspect="1"/>
              </p:cNvPicPr>
              <p:nvPr/>
            </p:nvPicPr>
            <p:blipFill rotWithShape="1">
              <a:blip r:embed="rId1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624" t="6535" r="7476" b="11191"/>
              <a:stretch/>
            </p:blipFill>
            <p:spPr>
              <a:xfrm>
                <a:off x="32989342" y="11775995"/>
                <a:ext cx="1041904" cy="2314016"/>
              </a:xfrm>
              <a:prstGeom prst="rect">
                <a:avLst/>
              </a:prstGeom>
            </p:spPr>
          </p:pic>
          <p:sp>
            <p:nvSpPr>
              <p:cNvPr id="201" name="文本框 200"/>
              <p:cNvSpPr txBox="1"/>
              <p:nvPr/>
            </p:nvSpPr>
            <p:spPr>
              <a:xfrm>
                <a:off x="25511173" y="14125113"/>
                <a:ext cx="2396987" cy="4977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NZ"/>
                </a:defPPr>
                <a:lvl1pPr>
                  <a:defRPr sz="2800"/>
                </a:lvl1pPr>
              </a:lstStyle>
              <a:p>
                <a:r>
                  <a:rPr lang="en-US" altLang="zh-CN"/>
                  <a:t>Mode1  0 </a:t>
                </a:r>
                <a:r>
                  <a:rPr lang="en-US" altLang="zh-CN">
                    <a:solidFill>
                      <a:srgbClr val="FF0000"/>
                    </a:solidFill>
                  </a:rPr>
                  <a:t>SD</a:t>
                </a:r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203" name="AutoShape 4"/>
          <p:cNvSpPr>
            <a:spLocks noChangeArrowheads="1"/>
          </p:cNvSpPr>
          <p:nvPr/>
        </p:nvSpPr>
        <p:spPr bwMode="auto">
          <a:xfrm>
            <a:off x="33320494" y="22204528"/>
            <a:ext cx="3852223" cy="997699"/>
          </a:xfrm>
          <a:prstGeom prst="roundRect">
            <a:avLst>
              <a:gd name="adj" fmla="val 10000"/>
            </a:avLst>
          </a:prstGeom>
          <a:noFill/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2800">
                <a:latin typeface="Calibri" pitchFamily="34" charset="0"/>
                <a:ea typeface="ＭＳ Ｐゴシック" charset="-128"/>
              </a:rPr>
              <a:t>Inhale volume and pressure curve</a:t>
            </a:r>
            <a:endParaRPr lang="zh-CN" altLang="en-US" sz="2800">
              <a:latin typeface="Calibri" pitchFamily="34" charset="0"/>
              <a:ea typeface="ＭＳ Ｐゴシック" charset="-128"/>
            </a:endParaRPr>
          </a:p>
        </p:txBody>
      </p:sp>
      <p:sp>
        <p:nvSpPr>
          <p:cNvPr id="204" name="AutoShape 4"/>
          <p:cNvSpPr>
            <a:spLocks noChangeArrowheads="1"/>
          </p:cNvSpPr>
          <p:nvPr/>
        </p:nvSpPr>
        <p:spPr bwMode="auto">
          <a:xfrm>
            <a:off x="37493343" y="19271700"/>
            <a:ext cx="4521798" cy="1031478"/>
          </a:xfrm>
          <a:prstGeom prst="roundRect">
            <a:avLst>
              <a:gd name="adj" fmla="val 10000"/>
            </a:avLst>
          </a:prstGeom>
          <a:noFill/>
          <a:ln w="12700">
            <a:noFill/>
            <a:round/>
            <a:headEnd/>
            <a:tailEnd/>
          </a:ln>
        </p:spPr>
        <p:txBody>
          <a:bodyPr/>
          <a:lstStyle/>
          <a:p>
            <a:pPr eaLnBrk="1" hangingPunct="1"/>
            <a:r>
              <a:rPr lang="en-US" altLang="zh-CN" sz="3200" smtClean="0">
                <a:latin typeface="Calibri" pitchFamily="34" charset="0"/>
              </a:rPr>
              <a:t>Reduce vessel radius of fisbrosis labelled regions</a:t>
            </a:r>
            <a:endParaRPr lang="zh-CN" altLang="en-US" sz="3200" dirty="0">
              <a:latin typeface="Calibri" pitchFamily="34" charset="0"/>
            </a:endParaRPr>
          </a:p>
        </p:txBody>
      </p:sp>
      <p:pic>
        <p:nvPicPr>
          <p:cNvPr id="102" name="图片 101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1" t="17673" r="30287" b="19091"/>
          <a:stretch/>
        </p:blipFill>
        <p:spPr>
          <a:xfrm>
            <a:off x="1273973" y="24001354"/>
            <a:ext cx="3474219" cy="3354418"/>
          </a:xfrm>
          <a:prstGeom prst="rect">
            <a:avLst/>
          </a:prstGeom>
        </p:spPr>
      </p:pic>
      <p:pic>
        <p:nvPicPr>
          <p:cNvPr id="103" name="图片 102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944" t="25500" r="39369" b="63300"/>
          <a:stretch/>
        </p:blipFill>
        <p:spPr>
          <a:xfrm rot="5400000">
            <a:off x="4157787" y="25131589"/>
            <a:ext cx="2718922" cy="860634"/>
          </a:xfrm>
          <a:prstGeom prst="rect">
            <a:avLst/>
          </a:prstGeom>
        </p:spPr>
      </p:pic>
      <p:sp>
        <p:nvSpPr>
          <p:cNvPr id="104" name="矩形 103"/>
          <p:cNvSpPr/>
          <p:nvPr/>
        </p:nvSpPr>
        <p:spPr>
          <a:xfrm>
            <a:off x="1169228" y="27630949"/>
            <a:ext cx="5102676" cy="954107"/>
          </a:xfrm>
          <a:prstGeom prst="rect">
            <a:avLst/>
          </a:prstGeom>
          <a:noFill/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/>
          <a:p>
            <a:pPr algn="ctr" eaLnBrk="1" hangingPunct="1"/>
            <a:r>
              <a:rPr lang="en-US" altLang="zh-CN" sz="2800">
                <a:latin typeface="Calibri" pitchFamily="34" charset="0"/>
              </a:rPr>
              <a:t>3D grid density visualization of tissue patterns</a:t>
            </a:r>
            <a:endParaRPr lang="zh-CN" altLang="zh-CN" sz="2800" dirty="0">
              <a:latin typeface="Calibri" pitchFamily="34" charset="0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1479075" y="29749565"/>
            <a:ext cx="123276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altLang="zh-CN" sz="3600" smtClean="0">
                <a:latin typeface="Calibri" pitchFamily="34" charset="0"/>
                <a:ea typeface="Verdana" pitchFamily="34" charset="0"/>
                <a:cs typeface="Verdana" pitchFamily="34" charset="0"/>
              </a:rPr>
              <a:t>The distribution of fibrosis is basal, peripheral and pathy. The disease </a:t>
            </a:r>
            <a:r>
              <a:rPr lang="en-GB" altLang="zh-CN" sz="3600">
                <a:latin typeface="Calibri" pitchFamily="34" charset="0"/>
                <a:ea typeface="Verdana" pitchFamily="34" charset="0"/>
                <a:cs typeface="Verdana" pitchFamily="34" charset="0"/>
              </a:rPr>
              <a:t>mostly occurs in small airways which causes </a:t>
            </a:r>
            <a:r>
              <a:rPr lang="en-US" altLang="zh-CN" sz="3600">
                <a:latin typeface="Calibri" pitchFamily="34" charset="0"/>
                <a:ea typeface="Verdana" pitchFamily="34" charset="0"/>
                <a:cs typeface="Verdana" pitchFamily="34" charset="0"/>
              </a:rPr>
              <a:t>peribronchiolar </a:t>
            </a:r>
            <a:r>
              <a:rPr lang="en-US" altLang="zh-CN" sz="3600">
                <a:latin typeface="Calibri" pitchFamily="34" charset="0"/>
                <a:ea typeface="Verdana" pitchFamily="34" charset="0"/>
                <a:cs typeface="Verdana" pitchFamily="34" charset="0"/>
              </a:rPr>
              <a:t>airway constriction.</a:t>
            </a:r>
            <a:endParaRPr lang="zh-CN" altLang="en-US" sz="3600" dirty="0"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cxnSp>
        <p:nvCxnSpPr>
          <p:cNvPr id="28" name="直接箭头连接符 27"/>
          <p:cNvCxnSpPr>
            <a:stCxn id="108" idx="1"/>
            <a:endCxn id="111" idx="3"/>
          </p:cNvCxnSpPr>
          <p:nvPr/>
        </p:nvCxnSpPr>
        <p:spPr bwMode="auto">
          <a:xfrm flipH="1">
            <a:off x="20043170" y="8654416"/>
            <a:ext cx="99843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123" name="图片 1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7094" y="9595690"/>
            <a:ext cx="6340102" cy="4077326"/>
          </a:xfrm>
          <a:prstGeom prst="rect">
            <a:avLst/>
          </a:prstGeom>
        </p:spPr>
      </p:pic>
      <p:sp>
        <p:nvSpPr>
          <p:cNvPr id="134" name="矩形 133"/>
          <p:cNvSpPr/>
          <p:nvPr/>
        </p:nvSpPr>
        <p:spPr>
          <a:xfrm>
            <a:off x="16670554" y="16588216"/>
            <a:ext cx="3528825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Maunual digitize upper airway/vessel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135" name="矩形 134"/>
          <p:cNvSpPr/>
          <p:nvPr/>
        </p:nvSpPr>
        <p:spPr>
          <a:xfrm>
            <a:off x="20820521" y="16588216"/>
            <a:ext cx="5916543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Map upper airway/vessel to PCA predicted mesh of old normal lung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52" name="直接箭头连接符 151"/>
          <p:cNvCxnSpPr>
            <a:stCxn id="134" idx="3"/>
            <a:endCxn id="135" idx="1"/>
          </p:cNvCxnSpPr>
          <p:nvPr/>
        </p:nvCxnSpPr>
        <p:spPr bwMode="auto">
          <a:xfrm>
            <a:off x="20199379" y="17126825"/>
            <a:ext cx="6211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3" name="矩形 152"/>
          <p:cNvSpPr/>
          <p:nvPr/>
        </p:nvSpPr>
        <p:spPr>
          <a:xfrm>
            <a:off x="27514727" y="16596667"/>
            <a:ext cx="3470041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Generate full airway/vessel tree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54" name="直接箭头连接符 153"/>
          <p:cNvCxnSpPr>
            <a:stCxn id="135" idx="3"/>
            <a:endCxn id="153" idx="1"/>
          </p:cNvCxnSpPr>
          <p:nvPr/>
        </p:nvCxnSpPr>
        <p:spPr bwMode="auto">
          <a:xfrm>
            <a:off x="26737064" y="17126825"/>
            <a:ext cx="777663" cy="845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9" name="矩形 168"/>
          <p:cNvSpPr/>
          <p:nvPr/>
        </p:nvSpPr>
        <p:spPr>
          <a:xfrm>
            <a:off x="31708698" y="16596667"/>
            <a:ext cx="4642435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Map full airway/vessel back to disease lobe mesh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70" name="直接箭头连接符 169"/>
          <p:cNvCxnSpPr>
            <a:stCxn id="153" idx="3"/>
            <a:endCxn id="169" idx="1"/>
          </p:cNvCxnSpPr>
          <p:nvPr/>
        </p:nvCxnSpPr>
        <p:spPr bwMode="auto">
          <a:xfrm>
            <a:off x="30984768" y="17135276"/>
            <a:ext cx="72393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1" name="矩形 170"/>
          <p:cNvSpPr/>
          <p:nvPr/>
        </p:nvSpPr>
        <p:spPr>
          <a:xfrm>
            <a:off x="37167328" y="16588216"/>
            <a:ext cx="502536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Label airway/vessel tree with different tissue patterns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172" name="直接箭头连接符 171"/>
          <p:cNvCxnSpPr>
            <a:stCxn id="169" idx="3"/>
            <a:endCxn id="171" idx="1"/>
          </p:cNvCxnSpPr>
          <p:nvPr/>
        </p:nvCxnSpPr>
        <p:spPr bwMode="auto">
          <a:xfrm flipV="1">
            <a:off x="36351133" y="17126825"/>
            <a:ext cx="816195" cy="845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79" name="图片 2">
            <a:extLst>
              <a:ext uri="{FF2B5EF4-FFF2-40B4-BE49-F238E27FC236}">
                <a16:creationId xmlns:a16="http://schemas.microsoft.com/office/drawing/2014/main" xmlns="" id="{F5317B1F-31C1-ED4B-8B15-800DC9D12B9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00" t="25787" r="31100" b="23097"/>
          <a:stretch>
            <a:fillRect/>
          </a:stretch>
        </p:blipFill>
        <p:spPr bwMode="auto">
          <a:xfrm>
            <a:off x="27080126" y="18963432"/>
            <a:ext cx="2654991" cy="2101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0" name="图片 3">
            <a:extLst>
              <a:ext uri="{FF2B5EF4-FFF2-40B4-BE49-F238E27FC236}">
                <a16:creationId xmlns:a16="http://schemas.microsoft.com/office/drawing/2014/main" xmlns="" id="{327932F3-6CEF-1E42-9A7A-8CA615797C0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6" t="25787" r="31194" b="17972"/>
          <a:stretch>
            <a:fillRect/>
          </a:stretch>
        </p:blipFill>
        <p:spPr bwMode="auto">
          <a:xfrm>
            <a:off x="26900697" y="21166499"/>
            <a:ext cx="2632486" cy="2279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1" name="文本框 17">
            <a:extLst>
              <a:ext uri="{FF2B5EF4-FFF2-40B4-BE49-F238E27FC236}">
                <a16:creationId xmlns:a16="http://schemas.microsoft.com/office/drawing/2014/main" xmlns="" id="{78DBB842-07E1-254D-99BE-ECEEBE42ED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85627" y="19326960"/>
            <a:ext cx="2938463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>
                <a:latin typeface="Calibri" pitchFamily="34" charset="0"/>
                <a:ea typeface="ＭＳ Ｐゴシック" charset="-128"/>
              </a:rPr>
              <a:t>CT based fibrosis: 17.64%</a:t>
            </a:r>
            <a:endParaRPr lang="zh-CN" altLang="en-US" sz="2400"/>
          </a:p>
        </p:txBody>
      </p:sp>
      <p:sp>
        <p:nvSpPr>
          <p:cNvPr id="187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15154" y="21624206"/>
            <a:ext cx="3166596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Model based Fibrosis</a:t>
            </a:r>
            <a:r>
              <a:rPr lang="en-US" altLang="zh-CN" sz="2800"/>
              <a:t>: </a:t>
            </a:r>
            <a:r>
              <a:rPr lang="en-US" altLang="zh-CN" sz="2800" smtClean="0"/>
              <a:t>29.75</a:t>
            </a:r>
            <a:r>
              <a:rPr lang="en-US" altLang="zh-CN" sz="2800" dirty="0"/>
              <a:t>%</a:t>
            </a:r>
            <a:endParaRPr lang="zh-CN" altLang="en-US" sz="2800"/>
          </a:p>
        </p:txBody>
      </p:sp>
      <p:grpSp>
        <p:nvGrpSpPr>
          <p:cNvPr id="78" name="组合 77"/>
          <p:cNvGrpSpPr/>
          <p:nvPr/>
        </p:nvGrpSpPr>
        <p:grpSpPr>
          <a:xfrm>
            <a:off x="32884552" y="18609800"/>
            <a:ext cx="4223512" cy="3613223"/>
            <a:chOff x="3708400" y="1439863"/>
            <a:chExt cx="4392613" cy="3222625"/>
          </a:xfrm>
        </p:grpSpPr>
        <p:pic>
          <p:nvPicPr>
            <p:cNvPr id="193" name="图片 5">
              <a:extLst>
                <a:ext uri="{FF2B5EF4-FFF2-40B4-BE49-F238E27FC236}">
                  <a16:creationId xmlns:a16="http://schemas.microsoft.com/office/drawing/2014/main" xmlns="" id="{7805776B-6652-AB49-8D91-C750049FD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51" t="2628" r="7321" b="2567"/>
            <a:stretch>
              <a:fillRect/>
            </a:stretch>
          </p:blipFill>
          <p:spPr bwMode="auto">
            <a:xfrm>
              <a:off x="3708400" y="1439863"/>
              <a:ext cx="4392613" cy="3222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" name="文本框 8">
              <a:extLst>
                <a:ext uri="{FF2B5EF4-FFF2-40B4-BE49-F238E27FC236}">
                  <a16:creationId xmlns:a16="http://schemas.microsoft.com/office/drawing/2014/main" xmlns="" id="{501D1996-97B6-494F-8B8B-B36B8980C6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55167" y="1769252"/>
              <a:ext cx="1099078" cy="5352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100" smtClean="0"/>
                <a:t>CT based fibrosis derived </a:t>
              </a:r>
              <a:r>
                <a:rPr lang="en-US" altLang="zh-CN" sz="1100" dirty="0"/>
                <a:t>curve</a:t>
              </a:r>
              <a:endParaRPr lang="zh-CN" altLang="en-US" sz="1100" dirty="0"/>
            </a:p>
          </p:txBody>
        </p:sp>
        <p:cxnSp>
          <p:nvCxnSpPr>
            <p:cNvPr id="208" name="直接箭头连接符 207">
              <a:extLst>
                <a:ext uri="{FF2B5EF4-FFF2-40B4-BE49-F238E27FC236}">
                  <a16:creationId xmlns:a16="http://schemas.microsoft.com/office/drawing/2014/main" xmlns="" id="{73C4B35A-47B1-7D46-A1DF-D7F75A9645E1}"/>
                </a:ext>
              </a:extLst>
            </p:cNvPr>
            <p:cNvCxnSpPr/>
            <p:nvPr/>
          </p:nvCxnSpPr>
          <p:spPr bwMode="auto">
            <a:xfrm>
              <a:off x="6273801" y="2095500"/>
              <a:ext cx="360363" cy="1698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文本框 14">
              <a:extLst>
                <a:ext uri="{FF2B5EF4-FFF2-40B4-BE49-F238E27FC236}">
                  <a16:creationId xmlns:a16="http://schemas.microsoft.com/office/drawing/2014/main" xmlns="" id="{E6FA8A19-549E-1149-8969-F8ECDFAA6D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54245" y="2606543"/>
              <a:ext cx="1337519" cy="4676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100" smtClean="0"/>
                <a:t>Real </a:t>
              </a:r>
              <a:r>
                <a:rPr lang="en-US" altLang="zh-CN" sz="1100" dirty="0"/>
                <a:t>inspiration curve</a:t>
              </a:r>
              <a:endParaRPr lang="zh-CN" altLang="en-US" sz="1100"/>
            </a:p>
          </p:txBody>
        </p:sp>
        <p:cxnSp>
          <p:nvCxnSpPr>
            <p:cNvPr id="215" name="直接箭头连接符 214">
              <a:extLst>
                <a:ext uri="{FF2B5EF4-FFF2-40B4-BE49-F238E27FC236}">
                  <a16:creationId xmlns:a16="http://schemas.microsoft.com/office/drawing/2014/main" xmlns="" id="{3DD9042B-EA28-D74C-89B3-DB43D31F11BC}"/>
                </a:ext>
              </a:extLst>
            </p:cNvPr>
            <p:cNvCxnSpPr/>
            <p:nvPr/>
          </p:nvCxnSpPr>
          <p:spPr bwMode="auto">
            <a:xfrm flipH="1" flipV="1">
              <a:off x="6932613" y="2390775"/>
              <a:ext cx="155575" cy="2873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6" name="矩形 225"/>
          <p:cNvSpPr/>
          <p:nvPr/>
        </p:nvSpPr>
        <p:spPr>
          <a:xfrm>
            <a:off x="16620634" y="19377360"/>
            <a:ext cx="4268409" cy="1569660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Deep inspiration using normal geometry and lung volume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227" name="矩形 226"/>
          <p:cNvSpPr/>
          <p:nvPr/>
        </p:nvSpPr>
        <p:spPr>
          <a:xfrm>
            <a:off x="21876086" y="19621606"/>
            <a:ext cx="3688968" cy="1077218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Set patient-specific muscle pressure</a:t>
            </a:r>
            <a:endParaRPr lang="zh-CN" altLang="en-US" sz="3200" dirty="0">
              <a:latin typeface="Calibri" pitchFamily="34" charset="0"/>
            </a:endParaRPr>
          </a:p>
        </p:txBody>
      </p:sp>
      <p:sp>
        <p:nvSpPr>
          <p:cNvPr id="228" name="矩形 227"/>
          <p:cNvSpPr/>
          <p:nvPr/>
        </p:nvSpPr>
        <p:spPr>
          <a:xfrm>
            <a:off x="21686397" y="21560981"/>
            <a:ext cx="4038225" cy="1569660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Deep inspiration using disease geometry and lung volume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229" name="直接箭头连接符 228"/>
          <p:cNvCxnSpPr>
            <a:stCxn id="226" idx="3"/>
            <a:endCxn id="227" idx="1"/>
          </p:cNvCxnSpPr>
          <p:nvPr/>
        </p:nvCxnSpPr>
        <p:spPr bwMode="auto">
          <a:xfrm flipV="1">
            <a:off x="20889043" y="20160215"/>
            <a:ext cx="987043" cy="197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0" name="直接箭头连接符 229"/>
          <p:cNvCxnSpPr>
            <a:stCxn id="227" idx="2"/>
            <a:endCxn id="228" idx="0"/>
          </p:cNvCxnSpPr>
          <p:nvPr/>
        </p:nvCxnSpPr>
        <p:spPr bwMode="auto">
          <a:xfrm flipH="1">
            <a:off x="23705510" y="20698824"/>
            <a:ext cx="15060" cy="8621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1" name="矩形 230"/>
          <p:cNvSpPr/>
          <p:nvPr/>
        </p:nvSpPr>
        <p:spPr>
          <a:xfrm>
            <a:off x="17232133" y="21560981"/>
            <a:ext cx="3304747" cy="1569660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3200" smtClean="0">
                <a:latin typeface="Calibri" pitchFamily="34" charset="0"/>
              </a:rPr>
              <a:t>Predict model based real fibrosis distribution</a:t>
            </a:r>
            <a:endParaRPr lang="zh-CN" altLang="en-US" sz="3200" dirty="0">
              <a:latin typeface="Calibri" pitchFamily="34" charset="0"/>
            </a:endParaRPr>
          </a:p>
        </p:txBody>
      </p:sp>
      <p:cxnSp>
        <p:nvCxnSpPr>
          <p:cNvPr id="232" name="直接箭头连接符 231"/>
          <p:cNvCxnSpPr>
            <a:stCxn id="228" idx="1"/>
            <a:endCxn id="231" idx="3"/>
          </p:cNvCxnSpPr>
          <p:nvPr/>
        </p:nvCxnSpPr>
        <p:spPr bwMode="auto">
          <a:xfrm flipH="1">
            <a:off x="20536880" y="22345811"/>
            <a:ext cx="114951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26" name="左弧形箭头 1025"/>
          <p:cNvSpPr/>
          <p:nvPr/>
        </p:nvSpPr>
        <p:spPr bwMode="auto">
          <a:xfrm>
            <a:off x="26261322" y="19769753"/>
            <a:ext cx="678741" cy="1976327"/>
          </a:xfrm>
          <a:prstGeom prst="curvedRightArrow">
            <a:avLst/>
          </a:prstGeom>
          <a:solidFill>
            <a:schemeClr val="accent1">
              <a:alpha val="5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  <a:ea typeface="ＭＳ Ｐゴシック" pitchFamily="-110" charset="-128"/>
              <a:cs typeface="ＭＳ Ｐゴシック" pitchFamily="-110" charset="-128"/>
            </a:endParaRPr>
          </a:p>
        </p:txBody>
      </p:sp>
      <p:pic>
        <p:nvPicPr>
          <p:cNvPr id="1031" name="图片 1030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0" t="3160" r="6743" b="2292"/>
          <a:stretch/>
        </p:blipFill>
        <p:spPr>
          <a:xfrm>
            <a:off x="16874583" y="25011037"/>
            <a:ext cx="3493877" cy="2969796"/>
          </a:xfrm>
          <a:prstGeom prst="rect">
            <a:avLst/>
          </a:prstGeom>
        </p:spPr>
      </p:pic>
      <p:pic>
        <p:nvPicPr>
          <p:cNvPr id="1033" name="图片 1032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4" t="2022" r="5553" b="596"/>
          <a:stretch/>
        </p:blipFill>
        <p:spPr>
          <a:xfrm>
            <a:off x="24516490" y="24974686"/>
            <a:ext cx="3402865" cy="2957093"/>
          </a:xfrm>
          <a:prstGeom prst="rect">
            <a:avLst/>
          </a:prstGeom>
        </p:spPr>
      </p:pic>
      <p:pic>
        <p:nvPicPr>
          <p:cNvPr id="1034" name="图片 1033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7" t="2319" r="4936" b="1617"/>
          <a:stretch/>
        </p:blipFill>
        <p:spPr>
          <a:xfrm>
            <a:off x="20640148" y="24996005"/>
            <a:ext cx="3537152" cy="3012209"/>
          </a:xfrm>
          <a:prstGeom prst="rect">
            <a:avLst/>
          </a:prstGeom>
        </p:spPr>
      </p:pic>
      <p:pic>
        <p:nvPicPr>
          <p:cNvPr id="1035" name="图片 1034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9" t="2528" r="7195" b="2016"/>
          <a:stretch/>
        </p:blipFill>
        <p:spPr>
          <a:xfrm>
            <a:off x="28661857" y="24274053"/>
            <a:ext cx="4254462" cy="3356896"/>
          </a:xfrm>
          <a:prstGeom prst="rect">
            <a:avLst/>
          </a:prstGeom>
        </p:spPr>
      </p:pic>
      <p:sp>
        <p:nvSpPr>
          <p:cNvPr id="252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84506" y="26162276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Old normal</a:t>
            </a:r>
            <a:endParaRPr lang="zh-CN" altLang="en-US" sz="2800"/>
          </a:p>
        </p:txBody>
      </p:sp>
      <p:sp>
        <p:nvSpPr>
          <p:cNvPr id="253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92284" y="26176277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CT based</a:t>
            </a:r>
            <a:endParaRPr lang="zh-CN" altLang="en-US" sz="2800"/>
          </a:p>
        </p:txBody>
      </p:sp>
      <p:sp>
        <p:nvSpPr>
          <p:cNvPr id="254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75717" y="26179457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Model based</a:t>
            </a:r>
            <a:endParaRPr lang="zh-CN" altLang="en-US" sz="2800"/>
          </a:p>
        </p:txBody>
      </p:sp>
      <p:sp>
        <p:nvSpPr>
          <p:cNvPr id="255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935909" y="27614604"/>
            <a:ext cx="4687843" cy="523220"/>
          </a:xfrm>
          <a:prstGeom prst="rect">
            <a:avLst/>
          </a:prstGeom>
          <a:noFill/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  <a:extLst/>
        </p:spPr>
        <p:txBody>
          <a:bodyPr/>
          <a:lstStyle>
            <a:defPPr>
              <a:defRPr lang="en-NZ"/>
            </a:defPPr>
            <a:lvl1pPr algn="ctr" eaLnBrk="1" hangingPunct="1">
              <a:defRPr sz="28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/>
              <a:t>V/Q vertical distribution</a:t>
            </a:r>
            <a:endParaRPr lang="zh-CN" altLang="en-US"/>
          </a:p>
        </p:txBody>
      </p:sp>
      <p:sp>
        <p:nvSpPr>
          <p:cNvPr id="256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82958" y="28543764"/>
            <a:ext cx="468914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Old normal PaO2  89.02mm Hg</a:t>
            </a:r>
            <a:endParaRPr lang="zh-CN" altLang="en-US" sz="2800" baseline="-25000"/>
          </a:p>
        </p:txBody>
      </p:sp>
      <p:sp>
        <p:nvSpPr>
          <p:cNvPr id="259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266789" y="18665600"/>
            <a:ext cx="525241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mtClean="0"/>
              <a:t>Patient-specific perfusion</a:t>
            </a:r>
            <a:endParaRPr lang="zh-CN" altLang="en-US"/>
          </a:p>
        </p:txBody>
      </p:sp>
      <p:sp>
        <p:nvSpPr>
          <p:cNvPr id="269" name="AutoShape 4"/>
          <p:cNvSpPr>
            <a:spLocks noChangeArrowheads="1"/>
          </p:cNvSpPr>
          <p:nvPr/>
        </p:nvSpPr>
        <p:spPr bwMode="auto">
          <a:xfrm>
            <a:off x="37848641" y="22921473"/>
            <a:ext cx="3852223" cy="588510"/>
          </a:xfrm>
          <a:prstGeom prst="roundRect">
            <a:avLst>
              <a:gd name="adj" fmla="val 10000"/>
            </a:avLst>
          </a:prstGeom>
          <a:noFill/>
          <a:ln w="12700">
            <a:solidFill>
              <a:schemeClr val="tx2">
                <a:lumMod val="20000"/>
                <a:lumOff val="80000"/>
              </a:schemeClr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2800" smtClean="0">
                <a:latin typeface="Calibri" pitchFamily="34" charset="0"/>
                <a:ea typeface="ＭＳ Ｐゴシック" charset="-128"/>
              </a:rPr>
              <a:t>Disease perfusion</a:t>
            </a:r>
            <a:endParaRPr lang="zh-CN" altLang="en-US" sz="2800">
              <a:latin typeface="Calibri" pitchFamily="34" charset="0"/>
              <a:ea typeface="ＭＳ Ｐゴシック" charset="-128"/>
            </a:endParaRPr>
          </a:p>
        </p:txBody>
      </p:sp>
      <p:pic>
        <p:nvPicPr>
          <p:cNvPr id="1068" name="图片 1067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1" t="2014" r="7110" b="1878"/>
          <a:stretch/>
        </p:blipFill>
        <p:spPr>
          <a:xfrm>
            <a:off x="24506681" y="28031107"/>
            <a:ext cx="3675617" cy="3224718"/>
          </a:xfrm>
          <a:prstGeom prst="rect">
            <a:avLst/>
          </a:prstGeom>
        </p:spPr>
      </p:pic>
      <p:pic>
        <p:nvPicPr>
          <p:cNvPr id="1069" name="图片 1068"/>
          <p:cNvPicPr>
            <a:picLocks noChangeAspect="1"/>
          </p:cNvPicPr>
          <p:nvPr/>
        </p:nvPicPr>
        <p:blipFill rotWithShape="1"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7" t="1872" r="5542" b="2600"/>
          <a:stretch/>
        </p:blipFill>
        <p:spPr>
          <a:xfrm>
            <a:off x="20571274" y="28037814"/>
            <a:ext cx="3685149" cy="3165429"/>
          </a:xfrm>
          <a:prstGeom prst="rect">
            <a:avLst/>
          </a:prstGeom>
        </p:spPr>
      </p:pic>
      <p:pic>
        <p:nvPicPr>
          <p:cNvPr id="1070" name="图片 1069"/>
          <p:cNvPicPr>
            <a:picLocks noChangeAspect="1"/>
          </p:cNvPicPr>
          <p:nvPr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1" t="2264" r="6305" b="2784"/>
          <a:stretch/>
        </p:blipFill>
        <p:spPr>
          <a:xfrm>
            <a:off x="16927062" y="28094570"/>
            <a:ext cx="3526023" cy="3025058"/>
          </a:xfrm>
          <a:prstGeom prst="rect">
            <a:avLst/>
          </a:prstGeom>
        </p:spPr>
      </p:pic>
      <p:sp>
        <p:nvSpPr>
          <p:cNvPr id="299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8224" y="30413761"/>
            <a:ext cx="524493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Model base PaO2 is 72.91mm Hg</a:t>
            </a:r>
            <a:endParaRPr lang="zh-CN" altLang="en-US" sz="2800" baseline="-25000"/>
          </a:p>
        </p:txBody>
      </p:sp>
      <p:sp>
        <p:nvSpPr>
          <p:cNvPr id="300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34570" y="29511021"/>
            <a:ext cx="46626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CT based PaO2 is 78.11mm Hg</a:t>
            </a:r>
            <a:endParaRPr lang="zh-CN" altLang="en-US" sz="2800" baseline="-25000"/>
          </a:p>
        </p:txBody>
      </p:sp>
      <p:sp>
        <p:nvSpPr>
          <p:cNvPr id="301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22928" y="28651265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Old normal</a:t>
            </a:r>
            <a:endParaRPr lang="zh-CN" altLang="en-US" sz="2800"/>
          </a:p>
        </p:txBody>
      </p:sp>
      <p:sp>
        <p:nvSpPr>
          <p:cNvPr id="302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83624" y="28667147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Model based</a:t>
            </a:r>
            <a:endParaRPr lang="zh-CN" altLang="en-US" sz="2800"/>
          </a:p>
        </p:txBody>
      </p:sp>
      <p:sp>
        <p:nvSpPr>
          <p:cNvPr id="303" name="文本框 19">
            <a:extLst>
              <a:ext uri="{FF2B5EF4-FFF2-40B4-BE49-F238E27FC236}">
                <a16:creationId xmlns:a16="http://schemas.microsoft.com/office/drawing/2014/main" xmlns="" id="{A1D20A04-D8E3-1B41-B588-07A7BD5634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686071" y="28642611"/>
            <a:ext cx="414900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800" smtClean="0"/>
              <a:t>CT based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350047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  <p:bldP spid="204" grpId="0"/>
      <p:bldP spid="269" grpId="0" animBg="1"/>
    </p:bldLst>
  </p:timing>
</p:sld>
</file>

<file path=ppt/theme/theme1.xml><?xml version="1.0" encoding="utf-8"?>
<a:theme xmlns:a="http://schemas.openxmlformats.org/drawingml/2006/main" name="Yuwen_Poster">
  <a:themeElements>
    <a:clrScheme name="">
      <a:dk1>
        <a:srgbClr val="000000"/>
      </a:dk1>
      <a:lt1>
        <a:srgbClr val="FFFFFF"/>
      </a:lt1>
      <a:dk2>
        <a:srgbClr val="00457D"/>
      </a:dk2>
      <a:lt2>
        <a:srgbClr val="84888B"/>
      </a:lt2>
      <a:accent1>
        <a:srgbClr val="00457D"/>
      </a:accent1>
      <a:accent2>
        <a:srgbClr val="84888B"/>
      </a:accent2>
      <a:accent3>
        <a:srgbClr val="FFFFFF"/>
      </a:accent3>
      <a:accent4>
        <a:srgbClr val="000000"/>
      </a:accent4>
      <a:accent5>
        <a:srgbClr val="AAB0BF"/>
      </a:accent5>
      <a:accent6>
        <a:srgbClr val="777B7D"/>
      </a:accent6>
      <a:hlink>
        <a:srgbClr val="00457D"/>
      </a:hlink>
      <a:folHlink>
        <a:srgbClr val="84888B"/>
      </a:folHlink>
    </a:clrScheme>
    <a:fontScheme name="Blank Presentation">
      <a:majorFont>
        <a:latin typeface="Verdana"/>
        <a:ea typeface="ＭＳ Ｐゴシック"/>
        <a:cs typeface="ＭＳ Ｐゴシック"/>
      </a:majorFont>
      <a:minorFont>
        <a:latin typeface="Verdana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6642</TotalTime>
  <Words>711</Words>
  <Application>Microsoft Office PowerPoint</Application>
  <PresentationFormat>自定义</PresentationFormat>
  <Paragraphs>65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ＭＳ Ｐゴシック</vt:lpstr>
      <vt:lpstr>宋体</vt:lpstr>
      <vt:lpstr>Arial</vt:lpstr>
      <vt:lpstr>Calibri</vt:lpstr>
      <vt:lpstr>Times</vt:lpstr>
      <vt:lpstr>Verdana</vt:lpstr>
      <vt:lpstr>Wingdings</vt:lpstr>
      <vt:lpstr>Yuwen_Poster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Academic poster</dc:title>
  <dc:creator>ABI_IT</dc:creator>
  <cp:lastModifiedBy>admin</cp:lastModifiedBy>
  <cp:revision>366</cp:revision>
  <cp:lastPrinted>2008-08-19T00:49:24Z</cp:lastPrinted>
  <dcterms:created xsi:type="dcterms:W3CDTF">2015-02-10T20:22:32Z</dcterms:created>
  <dcterms:modified xsi:type="dcterms:W3CDTF">2018-05-13T23:58:32Z</dcterms:modified>
</cp:coreProperties>
</file>

<file path=docProps/thumbnail.jpeg>
</file>